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6" r:id="rId2"/>
    <p:sldId id="257" r:id="rId3"/>
    <p:sldId id="274" r:id="rId4"/>
    <p:sldId id="258" r:id="rId5"/>
    <p:sldId id="275"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F5CA80-2224-4DBA-834A-C6BEB03286BD}" v="2131" dt="2021-02-21T11:49:27.685"/>
    <p1510:client id="{1F268BDD-7BAE-4ACD-8777-60BDE7A22147}" v="36" dt="2021-02-21T09:27:42.436"/>
    <p1510:client id="{28FD0B2A-8E4A-44A9-9996-F17BB6F14707}" v="4823" dt="2021-02-21T16:09:08.758"/>
    <p1510:client id="{71E56CA5-6FB0-4386-8475-7FBDC5BB9216}" v="3594" dt="2021-02-21T13:30:08.5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D49A8F-893A-4AF3-A031-49DC3C63ABDC}" type="datetimeFigureOut">
              <a:rPr lang="en-US"/>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EE6428-C3C4-4125-9769-EBF3F18A87DC}" type="slidenum">
              <a:rPr lang="en-US"/>
              <a:t>‹#›</a:t>
            </a:fld>
            <a:endParaRPr lang="en-US"/>
          </a:p>
        </p:txBody>
      </p:sp>
    </p:spTree>
    <p:extLst>
      <p:ext uri="{BB962C8B-B14F-4D97-AF65-F5344CB8AC3E}">
        <p14:creationId xmlns:p14="http://schemas.microsoft.com/office/powerpoint/2010/main" val="43728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homeless community make up a large population in the United States, associating with every </a:t>
            </a:r>
            <a:r>
              <a:rPr lang="en-US" dirty="0"/>
              <a:t>state of the country, gender category, family status and ethnic/racial group.</a:t>
            </a:r>
          </a:p>
          <a:p>
            <a:r>
              <a:rPr lang="en-US" dirty="0">
                <a:cs typeface="Calibri"/>
              </a:rPr>
              <a:t>Homelessness creates many problems for the individuals affected including making them vulnerable to health risks.</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2</a:t>
            </a:fld>
            <a:endParaRPr lang="en-US"/>
          </a:p>
        </p:txBody>
      </p:sp>
    </p:spTree>
    <p:extLst>
      <p:ext uri="{BB962C8B-B14F-4D97-AF65-F5344CB8AC3E}">
        <p14:creationId xmlns:p14="http://schemas.microsoft.com/office/powerpoint/2010/main" val="1197439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Access to health services is difficult for the homeless. Many of them experience a number of illnesses including HIV/AIDS, and  also mental health problems.</a:t>
            </a:r>
          </a:p>
        </p:txBody>
      </p:sp>
      <p:sp>
        <p:nvSpPr>
          <p:cNvPr id="4" name="Slide Number Placeholder 3"/>
          <p:cNvSpPr>
            <a:spLocks noGrp="1"/>
          </p:cNvSpPr>
          <p:nvPr>
            <p:ph type="sldNum" sz="quarter" idx="5"/>
          </p:nvPr>
        </p:nvSpPr>
        <p:spPr/>
        <p:txBody>
          <a:bodyPr/>
          <a:lstStyle/>
          <a:p>
            <a:fld id="{03EE6428-C3C4-4125-9769-EBF3F18A87DC}" type="slidenum">
              <a:rPr lang="en-US"/>
              <a:t>11</a:t>
            </a:fld>
            <a:endParaRPr lang="en-US"/>
          </a:p>
        </p:txBody>
      </p:sp>
    </p:spTree>
    <p:extLst>
      <p:ext uri="{BB962C8B-B14F-4D97-AF65-F5344CB8AC3E}">
        <p14:creationId xmlns:p14="http://schemas.microsoft.com/office/powerpoint/2010/main" val="3251534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Prevention and control of health concerns among the homeless is difficult due to their high number and the high cost of health services.</a:t>
            </a:r>
          </a:p>
        </p:txBody>
      </p:sp>
      <p:sp>
        <p:nvSpPr>
          <p:cNvPr id="4" name="Slide Number Placeholder 3"/>
          <p:cNvSpPr>
            <a:spLocks noGrp="1"/>
          </p:cNvSpPr>
          <p:nvPr>
            <p:ph type="sldNum" sz="quarter" idx="5"/>
          </p:nvPr>
        </p:nvSpPr>
        <p:spPr/>
        <p:txBody>
          <a:bodyPr/>
          <a:lstStyle/>
          <a:p>
            <a:fld id="{03EE6428-C3C4-4125-9769-EBF3F18A87DC}" type="slidenum">
              <a:rPr lang="en-US"/>
              <a:t>12</a:t>
            </a:fld>
            <a:endParaRPr lang="en-US"/>
          </a:p>
        </p:txBody>
      </p:sp>
    </p:spTree>
    <p:extLst>
      <p:ext uri="{BB962C8B-B14F-4D97-AF65-F5344CB8AC3E}">
        <p14:creationId xmlns:p14="http://schemas.microsoft.com/office/powerpoint/2010/main" val="3712637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public health nurse does a great job at bringing the community together to cater for the homeless in health matters and also providing health education and health care to the homeless.</a:t>
            </a:r>
          </a:p>
        </p:txBody>
      </p:sp>
      <p:sp>
        <p:nvSpPr>
          <p:cNvPr id="4" name="Slide Number Placeholder 3"/>
          <p:cNvSpPr>
            <a:spLocks noGrp="1"/>
          </p:cNvSpPr>
          <p:nvPr>
            <p:ph type="sldNum" sz="quarter" idx="5"/>
          </p:nvPr>
        </p:nvSpPr>
        <p:spPr/>
        <p:txBody>
          <a:bodyPr/>
          <a:lstStyle/>
          <a:p>
            <a:fld id="{03EE6428-C3C4-4125-9769-EBF3F18A87DC}" type="slidenum">
              <a:rPr lang="en-US"/>
              <a:t>13</a:t>
            </a:fld>
            <a:endParaRPr lang="en-US"/>
          </a:p>
        </p:txBody>
      </p:sp>
    </p:spTree>
    <p:extLst>
      <p:ext uri="{BB962C8B-B14F-4D97-AF65-F5344CB8AC3E}">
        <p14:creationId xmlns:p14="http://schemas.microsoft.com/office/powerpoint/2010/main" val="23703495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One major thing the public health can do is provide cost effective housing to the homeless to reduce their health concerns. Another is to provide free or very low cost health care services to the homeless.</a:t>
            </a:r>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14</a:t>
            </a:fld>
            <a:endParaRPr lang="en-US"/>
          </a:p>
        </p:txBody>
      </p:sp>
    </p:spTree>
    <p:extLst>
      <p:ext uri="{BB962C8B-B14F-4D97-AF65-F5344CB8AC3E}">
        <p14:creationId xmlns:p14="http://schemas.microsoft.com/office/powerpoint/2010/main" val="2201654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SAMHSA, NHCHC and the National Alliance to End Homelessness are agencies/facilities that aim and work towards preventing and ending homelessness in the United States.</a:t>
            </a:r>
          </a:p>
        </p:txBody>
      </p:sp>
      <p:sp>
        <p:nvSpPr>
          <p:cNvPr id="4" name="Slide Number Placeholder 3"/>
          <p:cNvSpPr>
            <a:spLocks noGrp="1"/>
          </p:cNvSpPr>
          <p:nvPr>
            <p:ph type="sldNum" sz="quarter" idx="5"/>
          </p:nvPr>
        </p:nvSpPr>
        <p:spPr/>
        <p:txBody>
          <a:bodyPr/>
          <a:lstStyle/>
          <a:p>
            <a:fld id="{03EE6428-C3C4-4125-9769-EBF3F18A87DC}" type="slidenum">
              <a:rPr lang="en-US"/>
              <a:t>15</a:t>
            </a:fld>
            <a:endParaRPr lang="en-US"/>
          </a:p>
        </p:txBody>
      </p:sp>
    </p:spTree>
    <p:extLst>
      <p:ext uri="{BB962C8B-B14F-4D97-AF65-F5344CB8AC3E}">
        <p14:creationId xmlns:p14="http://schemas.microsoft.com/office/powerpoint/2010/main" val="13241066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Health services which are easily accessible and affordable benefit the homeless community a lot. </a:t>
            </a:r>
            <a:endParaRPr lang="en-US" dirty="0"/>
          </a:p>
          <a:p>
            <a:r>
              <a:rPr lang="en-US">
                <a:cs typeface="Calibri"/>
              </a:rPr>
              <a:t>Funds raised by the government and commmunity can provide affordable shelter and housing for the homeless.</a:t>
            </a:r>
            <a:endParaRPr lang="en-US"/>
          </a:p>
        </p:txBody>
      </p:sp>
      <p:sp>
        <p:nvSpPr>
          <p:cNvPr id="4" name="Slide Number Placeholder 3"/>
          <p:cNvSpPr>
            <a:spLocks noGrp="1"/>
          </p:cNvSpPr>
          <p:nvPr>
            <p:ph type="sldNum" sz="quarter" idx="5"/>
          </p:nvPr>
        </p:nvSpPr>
        <p:spPr/>
        <p:txBody>
          <a:bodyPr/>
          <a:lstStyle/>
          <a:p>
            <a:fld id="{03EE6428-C3C4-4125-9769-EBF3F18A87DC}" type="slidenum">
              <a:rPr lang="en-US"/>
              <a:t>16</a:t>
            </a:fld>
            <a:endParaRPr lang="en-US"/>
          </a:p>
        </p:txBody>
      </p:sp>
    </p:spTree>
    <p:extLst>
      <p:ext uri="{BB962C8B-B14F-4D97-AF65-F5344CB8AC3E}">
        <p14:creationId xmlns:p14="http://schemas.microsoft.com/office/powerpoint/2010/main" val="27614730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Resources such as PSAs</a:t>
            </a:r>
            <a:r>
              <a:rPr lang="en-US" dirty="0"/>
              <a:t>(</a:t>
            </a:r>
            <a:r>
              <a:rPr lang="en-GB" dirty="0"/>
              <a:t>Public Service Announcements) which are short messages for help treacing the homeless, and </a:t>
            </a:r>
            <a:r>
              <a:rPr lang="en-GB"/>
              <a:t>homeless resource centers which facilitate learning to the community regarding the homeless are adequate resources needed in the community.</a:t>
            </a:r>
            <a:endParaRPr lang="en-US"/>
          </a:p>
        </p:txBody>
      </p:sp>
      <p:sp>
        <p:nvSpPr>
          <p:cNvPr id="4" name="Slide Number Placeholder 3"/>
          <p:cNvSpPr>
            <a:spLocks noGrp="1"/>
          </p:cNvSpPr>
          <p:nvPr>
            <p:ph type="sldNum" sz="quarter" idx="5"/>
          </p:nvPr>
        </p:nvSpPr>
        <p:spPr/>
        <p:txBody>
          <a:bodyPr/>
          <a:lstStyle/>
          <a:p>
            <a:fld id="{03EE6428-C3C4-4125-9769-EBF3F18A87DC}" type="slidenum">
              <a:rPr lang="en-US"/>
              <a:t>17</a:t>
            </a:fld>
            <a:endParaRPr lang="en-US"/>
          </a:p>
        </p:txBody>
      </p:sp>
    </p:spTree>
    <p:extLst>
      <p:ext uri="{BB962C8B-B14F-4D97-AF65-F5344CB8AC3E}">
        <p14:creationId xmlns:p14="http://schemas.microsoft.com/office/powerpoint/2010/main" val="4183797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This chosen vulnerable population are disadvantaged economically, socially and their health also suffers. This is especially those I have seen around where I work at in Los Angeles.</a:t>
            </a:r>
            <a:endParaRPr lang="en-US"/>
          </a:p>
        </p:txBody>
      </p:sp>
      <p:sp>
        <p:nvSpPr>
          <p:cNvPr id="4" name="Slide Number Placeholder 3"/>
          <p:cNvSpPr>
            <a:spLocks noGrp="1"/>
          </p:cNvSpPr>
          <p:nvPr>
            <p:ph type="sldNum" sz="quarter" idx="5"/>
          </p:nvPr>
        </p:nvSpPr>
        <p:spPr/>
        <p:txBody>
          <a:bodyPr/>
          <a:lstStyle/>
          <a:p>
            <a:fld id="{03EE6428-C3C4-4125-9769-EBF3F18A87DC}" type="slidenum">
              <a:rPr lang="en-US"/>
              <a:t>3</a:t>
            </a:fld>
            <a:endParaRPr lang="en-US"/>
          </a:p>
        </p:txBody>
      </p:sp>
    </p:spTree>
    <p:extLst>
      <p:ext uri="{BB962C8B-B14F-4D97-AF65-F5344CB8AC3E}">
        <p14:creationId xmlns:p14="http://schemas.microsoft.com/office/powerpoint/2010/main" val="2651119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A large population experiences homelessness in the United States. It was especially revealed with the stay-at-home policy ordered during the coronavirus pandemic, and more than a million Americans had nowhere to go.</a:t>
            </a:r>
          </a:p>
        </p:txBody>
      </p:sp>
      <p:sp>
        <p:nvSpPr>
          <p:cNvPr id="4" name="Slide Number Placeholder 3"/>
          <p:cNvSpPr>
            <a:spLocks noGrp="1"/>
          </p:cNvSpPr>
          <p:nvPr>
            <p:ph type="sldNum" sz="quarter" idx="5"/>
          </p:nvPr>
        </p:nvSpPr>
        <p:spPr/>
        <p:txBody>
          <a:bodyPr/>
          <a:lstStyle/>
          <a:p>
            <a:fld id="{03EE6428-C3C4-4125-9769-EBF3F18A87DC}" type="slidenum">
              <a:rPr lang="en-US"/>
              <a:t>4</a:t>
            </a:fld>
            <a:endParaRPr lang="en-US"/>
          </a:p>
        </p:txBody>
      </p:sp>
    </p:spTree>
    <p:extLst>
      <p:ext uri="{BB962C8B-B14F-4D97-AF65-F5344CB8AC3E}">
        <p14:creationId xmlns:p14="http://schemas.microsoft.com/office/powerpoint/2010/main" val="681337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average number of homeless people in the US in 2019 was 567,715.</a:t>
            </a:r>
            <a:endParaRPr lang="en-US"/>
          </a:p>
          <a:p>
            <a:r>
              <a:rPr lang="en-US">
                <a:cs typeface="Calibri"/>
              </a:rPr>
              <a:t>60% of them were males, 70 percent lioving in the company of other, 37% sleeping outside or other places where human beings are not meant to sleep, and a majority of the homeless being native Americans.</a:t>
            </a:r>
            <a:endParaRPr lang="en-US"/>
          </a:p>
        </p:txBody>
      </p:sp>
      <p:sp>
        <p:nvSpPr>
          <p:cNvPr id="4" name="Slide Number Placeholder 3"/>
          <p:cNvSpPr>
            <a:spLocks noGrp="1"/>
          </p:cNvSpPr>
          <p:nvPr>
            <p:ph type="sldNum" sz="quarter" idx="5"/>
          </p:nvPr>
        </p:nvSpPr>
        <p:spPr/>
        <p:txBody>
          <a:bodyPr/>
          <a:lstStyle/>
          <a:p>
            <a:fld id="{03EE6428-C3C4-4125-9769-EBF3F18A87DC}" type="slidenum">
              <a:rPr lang="en-US"/>
              <a:t>5</a:t>
            </a:fld>
            <a:endParaRPr lang="en-US"/>
          </a:p>
        </p:txBody>
      </p:sp>
    </p:spTree>
    <p:extLst>
      <p:ext uri="{BB962C8B-B14F-4D97-AF65-F5344CB8AC3E}">
        <p14:creationId xmlns:p14="http://schemas.microsoft.com/office/powerpoint/2010/main" val="400734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Majority of homelessness in the United States is caused by lack of affordable housing. This greatly affects many Americans as most of them come from average to low income homes.</a:t>
            </a:r>
          </a:p>
        </p:txBody>
      </p:sp>
      <p:sp>
        <p:nvSpPr>
          <p:cNvPr id="4" name="Slide Number Placeholder 3"/>
          <p:cNvSpPr>
            <a:spLocks noGrp="1"/>
          </p:cNvSpPr>
          <p:nvPr>
            <p:ph type="sldNum" sz="quarter" idx="5"/>
          </p:nvPr>
        </p:nvSpPr>
        <p:spPr/>
        <p:txBody>
          <a:bodyPr/>
          <a:lstStyle/>
          <a:p>
            <a:fld id="{03EE6428-C3C4-4125-9769-EBF3F18A87DC}" type="slidenum">
              <a:rPr lang="en-US"/>
              <a:t>6</a:t>
            </a:fld>
            <a:endParaRPr lang="en-US"/>
          </a:p>
        </p:txBody>
      </p:sp>
    </p:spTree>
    <p:extLst>
      <p:ext uri="{BB962C8B-B14F-4D97-AF65-F5344CB8AC3E}">
        <p14:creationId xmlns:p14="http://schemas.microsoft.com/office/powerpoint/2010/main" val="1354029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With homelessness comes a lot of health problems, including HIV/AIDS, diabetes and heart disease. </a:t>
            </a:r>
            <a:endParaRPr lang="en-US"/>
          </a:p>
          <a:p>
            <a:r>
              <a:rPr lang="en-US">
                <a:cs typeface="Calibri"/>
              </a:rPr>
              <a:t>A number of the homeless people abuse drugs and have mental health issues.</a:t>
            </a:r>
            <a:endParaRPr lang="en-US"/>
          </a:p>
        </p:txBody>
      </p:sp>
      <p:sp>
        <p:nvSpPr>
          <p:cNvPr id="4" name="Slide Number Placeholder 3"/>
          <p:cNvSpPr>
            <a:spLocks noGrp="1"/>
          </p:cNvSpPr>
          <p:nvPr>
            <p:ph type="sldNum" sz="quarter" idx="5"/>
          </p:nvPr>
        </p:nvSpPr>
        <p:spPr/>
        <p:txBody>
          <a:bodyPr/>
          <a:lstStyle/>
          <a:p>
            <a:fld id="{03EE6428-C3C4-4125-9769-EBF3F18A87DC}" type="slidenum">
              <a:rPr lang="en-US"/>
              <a:t>7</a:t>
            </a:fld>
            <a:endParaRPr lang="en-US"/>
          </a:p>
        </p:txBody>
      </p:sp>
    </p:spTree>
    <p:extLst>
      <p:ext uri="{BB962C8B-B14F-4D97-AF65-F5344CB8AC3E}">
        <p14:creationId xmlns:p14="http://schemas.microsoft.com/office/powerpoint/2010/main" val="2151242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Most of the homeless in America are native Americans and Pacific Islanders. Native Americans include multiracial Americans, Hispanics and black Americans.</a:t>
            </a:r>
          </a:p>
        </p:txBody>
      </p:sp>
      <p:sp>
        <p:nvSpPr>
          <p:cNvPr id="4" name="Slide Number Placeholder 3"/>
          <p:cNvSpPr>
            <a:spLocks noGrp="1"/>
          </p:cNvSpPr>
          <p:nvPr>
            <p:ph type="sldNum" sz="quarter" idx="5"/>
          </p:nvPr>
        </p:nvSpPr>
        <p:spPr/>
        <p:txBody>
          <a:bodyPr/>
          <a:lstStyle/>
          <a:p>
            <a:fld id="{03EE6428-C3C4-4125-9769-EBF3F18A87DC}" type="slidenum">
              <a:rPr lang="en-US"/>
              <a:t>8</a:t>
            </a:fld>
            <a:endParaRPr lang="en-US"/>
          </a:p>
        </p:txBody>
      </p:sp>
    </p:spTree>
    <p:extLst>
      <p:ext uri="{BB962C8B-B14F-4D97-AF65-F5344CB8AC3E}">
        <p14:creationId xmlns:p14="http://schemas.microsoft.com/office/powerpoint/2010/main" val="203510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Mental health issues can arise from homeless people who abuse prescription drugs and drug substances.</a:t>
            </a:r>
            <a:endParaRPr lang="en-US"/>
          </a:p>
          <a:p>
            <a:r>
              <a:rPr lang="en-US">
                <a:cs typeface="Calibri"/>
              </a:rPr>
              <a:t>Depression and Anxiety can also be a cause of drug abuse and not an effect, which had previously arisen from the stress of living on the streets.</a:t>
            </a:r>
            <a:endParaRPr lang="en-US"/>
          </a:p>
        </p:txBody>
      </p:sp>
      <p:sp>
        <p:nvSpPr>
          <p:cNvPr id="4" name="Slide Number Placeholder 3"/>
          <p:cNvSpPr>
            <a:spLocks noGrp="1"/>
          </p:cNvSpPr>
          <p:nvPr>
            <p:ph type="sldNum" sz="quarter" idx="5"/>
          </p:nvPr>
        </p:nvSpPr>
        <p:spPr/>
        <p:txBody>
          <a:bodyPr/>
          <a:lstStyle/>
          <a:p>
            <a:fld id="{03EE6428-C3C4-4125-9769-EBF3F18A87DC}" type="slidenum">
              <a:rPr lang="en-US"/>
              <a:t>9</a:t>
            </a:fld>
            <a:endParaRPr lang="en-US"/>
          </a:p>
        </p:txBody>
      </p:sp>
    </p:spTree>
    <p:extLst>
      <p:ext uri="{BB962C8B-B14F-4D97-AF65-F5344CB8AC3E}">
        <p14:creationId xmlns:p14="http://schemas.microsoft.com/office/powerpoint/2010/main" val="3884441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Despite the government using a lo of resources to curb homelessness, there is still a significantly high number of homeless people. </a:t>
            </a:r>
            <a:endParaRPr lang="en-US"/>
          </a:p>
          <a:p>
            <a:r>
              <a:rPr lang="en-US">
                <a:cs typeface="Calibri"/>
              </a:rPr>
              <a:t>They consume public resources thus causing more expense than income. This lowers the economy of the nation.</a:t>
            </a:r>
            <a:endParaRPr lang="en-US"/>
          </a:p>
        </p:txBody>
      </p:sp>
      <p:sp>
        <p:nvSpPr>
          <p:cNvPr id="4" name="Slide Number Placeholder 3"/>
          <p:cNvSpPr>
            <a:spLocks noGrp="1"/>
          </p:cNvSpPr>
          <p:nvPr>
            <p:ph type="sldNum" sz="quarter" idx="5"/>
          </p:nvPr>
        </p:nvSpPr>
        <p:spPr/>
        <p:txBody>
          <a:bodyPr/>
          <a:lstStyle/>
          <a:p>
            <a:fld id="{03EE6428-C3C4-4125-9769-EBF3F18A87DC}" type="slidenum">
              <a:rPr lang="en-US"/>
              <a:t>10</a:t>
            </a:fld>
            <a:endParaRPr lang="en-US"/>
          </a:p>
        </p:txBody>
      </p:sp>
    </p:spTree>
    <p:extLst>
      <p:ext uri="{BB962C8B-B14F-4D97-AF65-F5344CB8AC3E}">
        <p14:creationId xmlns:p14="http://schemas.microsoft.com/office/powerpoint/2010/main" val="3444626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00019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080331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dirty="0"/>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970413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dirty="0"/>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dirty="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41952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211243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310447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011528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391917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78201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56607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67851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796027F-7875-4030-9381-8BD8C4F21935}" type="datetimeFigureOut">
              <a:rPr lang="en-US" dirty="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111815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96027F-7875-4030-9381-8BD8C4F21935}" type="datetimeFigureOut">
              <a:rPr lang="en-US" dirty="0"/>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029590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Date Placeholder 2"/>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277476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543503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2/21/2021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872913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123095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2/21/2021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extLst>
      <p:ext uri="{BB962C8B-B14F-4D97-AF65-F5344CB8AC3E}">
        <p14:creationId xmlns:p14="http://schemas.microsoft.com/office/powerpoint/2010/main" val="303272162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ndhomelessness.org/homelessness-in-america/what-causes-homelessness/health/" TargetMode="External"/><Relationship Id="rId2" Type="http://schemas.openxmlformats.org/officeDocument/2006/relationships/hyperlink" Target="https://www.hhs.gov/programs/social-services/homelessness/resources/index.html" TargetMode="External"/><Relationship Id="rId1" Type="http://schemas.openxmlformats.org/officeDocument/2006/relationships/slideLayout" Target="../slideLayouts/slideLayout2.xml"/><Relationship Id="rId5" Type="http://schemas.openxmlformats.org/officeDocument/2006/relationships/hyperlink" Target="https://endhomelessness.org/homelessness-in-america/what-causes-homelessness/housing/" TargetMode="External"/><Relationship Id="rId4" Type="http://schemas.openxmlformats.org/officeDocument/2006/relationships/hyperlink" Target="https://www.samhsa.gov/homelessness-programs-resource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ndhomelessness.org/homelessness-in-america/homelessness-statistics/state-of-homelessness-2020/" TargetMode="External"/><Relationship Id="rId2" Type="http://schemas.openxmlformats.org/officeDocument/2006/relationships/hyperlink" Target="https://www.bloomberg.com/news/features/2020-07-06/why-is-homelessness-such-a-problem-in-u-s-cities" TargetMode="External"/><Relationship Id="rId1" Type="http://schemas.openxmlformats.org/officeDocument/2006/relationships/slideLayout" Target="../slideLayouts/slideLayout2.xml"/><Relationship Id="rId4" Type="http://schemas.openxmlformats.org/officeDocument/2006/relationships/hyperlink" Target="https://nhchc.org/who-we-ar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Century Schoolbook"/>
              </a:rPr>
              <a:t>The Homeless Community Population</a:t>
            </a:r>
          </a:p>
        </p:txBody>
      </p:sp>
      <p:sp>
        <p:nvSpPr>
          <p:cNvPr id="3" name="Subtitle 2"/>
          <p:cNvSpPr>
            <a:spLocks noGrp="1"/>
          </p:cNvSpPr>
          <p:nvPr>
            <p:ph type="subTitle" idx="1"/>
          </p:nvPr>
        </p:nvSpPr>
        <p:spPr>
          <a:xfrm>
            <a:off x="1154955" y="4777380"/>
            <a:ext cx="8825658" cy="1446527"/>
          </a:xfrm>
        </p:spPr>
        <p:txBody>
          <a:bodyPr vert="horz" lIns="91440" tIns="45720" rIns="91440" bIns="45720" rtlCol="0" anchor="t">
            <a:normAutofit/>
          </a:bodyPr>
          <a:lstStyle/>
          <a:p>
            <a:r>
              <a:rPr lang="en-GB" dirty="0">
                <a:latin typeface="Century Schoolbook"/>
              </a:rPr>
              <a:t>Name:</a:t>
            </a:r>
          </a:p>
          <a:p>
            <a:r>
              <a:rPr lang="en-GB" dirty="0">
                <a:latin typeface="Century Schoolbook"/>
              </a:rPr>
              <a:t>Institution:</a:t>
            </a:r>
          </a:p>
          <a:p>
            <a:r>
              <a:rPr lang="en-GB" dirty="0">
                <a:latin typeface="Century Schoolbook"/>
              </a:rPr>
              <a:t>Date:</a:t>
            </a:r>
          </a:p>
        </p:txBody>
      </p:sp>
    </p:spTree>
    <p:extLst>
      <p:ext uri="{BB962C8B-B14F-4D97-AF65-F5344CB8AC3E}">
        <p14:creationId xmlns:p14="http://schemas.microsoft.com/office/powerpoint/2010/main" val="1755357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Economic concerns of the population</a:t>
            </a:r>
            <a:endParaRPr lang="en-US" dirty="0">
              <a:latin typeface="Century Schoolbook"/>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rPr>
              <a:t>There are roughly 60,000 people who are homeless in Los Angeles county despite substantially higher government spending on the problem.</a:t>
            </a:r>
          </a:p>
          <a:p>
            <a:r>
              <a:rPr lang="en-GB" sz="2000" dirty="0">
                <a:latin typeface="Century Schoolbook"/>
              </a:rPr>
              <a:t>Most of the homeless cannot afford even basics such as somewhere to sleep at night, food to eat and the simplest clothes to wear.</a:t>
            </a:r>
          </a:p>
          <a:p>
            <a:r>
              <a:rPr lang="en-GB" sz="2000" dirty="0">
                <a:latin typeface="Century Schoolbook"/>
                <a:ea typeface="+mn-lt"/>
                <a:cs typeface="+mn-lt"/>
              </a:rPr>
              <a:t>People without housing become high consumers of public resources and therefore bring about expense, rather than income, for the community.</a:t>
            </a:r>
          </a:p>
          <a:p>
            <a:r>
              <a:rPr lang="en-GB" sz="2000" dirty="0">
                <a:latin typeface="Century Schoolbook"/>
                <a:ea typeface="+mn-lt"/>
                <a:cs typeface="+mn-lt"/>
              </a:rPr>
              <a:t>Based on a study did just a few years ago, it can cost our community as much as $23,000 for one person to be chronically homeless for one year (shelter stays, jail time and emergency room visits).</a:t>
            </a:r>
            <a:endParaRPr lang="en-GB" sz="2000" dirty="0">
              <a:latin typeface="Century Schoolbook"/>
              <a:cs typeface="Calibri"/>
            </a:endParaRPr>
          </a:p>
        </p:txBody>
      </p:sp>
    </p:spTree>
    <p:extLst>
      <p:ext uri="{BB962C8B-B14F-4D97-AF65-F5344CB8AC3E}">
        <p14:creationId xmlns:p14="http://schemas.microsoft.com/office/powerpoint/2010/main" val="83220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Specific health concerns of the population</a:t>
            </a:r>
            <a:endParaRPr lang="en-US">
              <a:latin typeface="Century Schoolbook"/>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rPr>
              <a:t>Preventive health care and treatment for people who are experiencing homelessness can be very difficult to access, often because they cannot afford these health care services, have difficulty engaging health care providers and lack health care insurance.</a:t>
            </a:r>
            <a:endParaRPr lang="en-GB" sz="2000">
              <a:latin typeface="Century Schoolbook"/>
              <a:cs typeface="Calibri" panose="020F0502020204030204"/>
            </a:endParaRPr>
          </a:p>
          <a:p>
            <a:r>
              <a:rPr lang="en-GB" sz="2000" dirty="0">
                <a:latin typeface="Century Schoolbook"/>
                <a:cs typeface="Calibri"/>
              </a:rPr>
              <a:t>These same people are experiencing illnesses such as diabetes, heart disease and HIV/AIDS.</a:t>
            </a:r>
          </a:p>
          <a:p>
            <a:r>
              <a:rPr lang="en-GB" sz="2000" dirty="0">
                <a:latin typeface="Century Schoolbook"/>
                <a:cs typeface="Calibri"/>
              </a:rPr>
              <a:t>On one night in 2017, more than 10,000 homeless people had HIV/AIDS, and 20 percent of the homeless population were experiencing mental health problems with </a:t>
            </a:r>
            <a:r>
              <a:rPr lang="en-GB" sz="2000">
                <a:latin typeface="Century Schoolbook"/>
                <a:cs typeface="Calibri"/>
              </a:rPr>
              <a:t>some of the conditions related to substance abuse. </a:t>
            </a:r>
            <a:r>
              <a:rPr lang="en-GB" sz="2000">
                <a:latin typeface="Century Schoolbook"/>
                <a:ea typeface="+mn-lt"/>
                <a:cs typeface="+mn-lt"/>
              </a:rPr>
              <a:t>("Health," 2019)</a:t>
            </a:r>
            <a:r>
              <a:rPr lang="en-GB" sz="2000">
                <a:ea typeface="+mn-lt"/>
                <a:cs typeface="+mn-lt"/>
              </a:rPr>
              <a:t>.</a:t>
            </a:r>
          </a:p>
          <a:p>
            <a:r>
              <a:rPr lang="en-GB" sz="2000" dirty="0">
                <a:latin typeface="Century Schoolbook"/>
                <a:cs typeface="Calibri"/>
              </a:rPr>
              <a:t>These are dangerous and harmful conditions which may lead to death if not </a:t>
            </a:r>
            <a:r>
              <a:rPr lang="en-GB" sz="2000">
                <a:latin typeface="Century Schoolbook"/>
                <a:cs typeface="Calibri"/>
              </a:rPr>
              <a:t>addressed.</a:t>
            </a:r>
          </a:p>
          <a:p>
            <a:endParaRPr lang="en-GB">
              <a:cs typeface="Calibri"/>
            </a:endParaRPr>
          </a:p>
        </p:txBody>
      </p:sp>
    </p:spTree>
    <p:extLst>
      <p:ext uri="{BB962C8B-B14F-4D97-AF65-F5344CB8AC3E}">
        <p14:creationId xmlns:p14="http://schemas.microsoft.com/office/powerpoint/2010/main" val="372646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Prevention and control of health concerns and risk factors</a:t>
            </a:r>
            <a:endParaRPr lang="en-US">
              <a:latin typeface="Century Schoolbook"/>
            </a:endParaRPr>
          </a:p>
        </p:txBody>
      </p:sp>
      <p:sp>
        <p:nvSpPr>
          <p:cNvPr id="3" name="Content Placeholder 2"/>
          <p:cNvSpPr>
            <a:spLocks noGrp="1"/>
          </p:cNvSpPr>
          <p:nvPr>
            <p:ph idx="1"/>
          </p:nvPr>
        </p:nvSpPr>
        <p:spPr>
          <a:xfrm>
            <a:off x="838200" y="2055663"/>
            <a:ext cx="10515600" cy="4351338"/>
          </a:xfrm>
        </p:spPr>
        <p:txBody>
          <a:bodyPr vert="horz" lIns="91440" tIns="45720" rIns="91440" bIns="45720" rtlCol="0" anchor="t">
            <a:normAutofit/>
          </a:bodyPr>
          <a:lstStyle/>
          <a:p>
            <a:r>
              <a:rPr lang="en-GB" sz="2000" dirty="0">
                <a:latin typeface="Century Schoolbook"/>
              </a:rPr>
              <a:t>It is difficult for the government to offer health care services to the homeless because of their large numbers and great health concerns.</a:t>
            </a:r>
          </a:p>
          <a:p>
            <a:r>
              <a:rPr lang="en-GB" sz="2000" dirty="0">
                <a:latin typeface="Century Schoolbook"/>
              </a:rPr>
              <a:t>The cost of modern day medicine and medical services is very high, and therefore offering free health care services to the homeless would take a lot of funds therefore strangle the economic development of the whole nation.</a:t>
            </a:r>
          </a:p>
          <a:p>
            <a:r>
              <a:rPr lang="en-GB" sz="2000" dirty="0">
                <a:latin typeface="Century Schoolbook"/>
              </a:rPr>
              <a:t>Furthermore, the increase in number of HIV/AIDS infected individuals among the homeless needs not just a way for treatment, but prevention methods have to be taught to them.</a:t>
            </a:r>
          </a:p>
          <a:p>
            <a:endParaRPr lang="en-GB" sz="2000" dirty="0">
              <a:latin typeface="Century Schoolbook"/>
            </a:endParaRPr>
          </a:p>
        </p:txBody>
      </p:sp>
    </p:spTree>
    <p:extLst>
      <p:ext uri="{BB962C8B-B14F-4D97-AF65-F5344CB8AC3E}">
        <p14:creationId xmlns:p14="http://schemas.microsoft.com/office/powerpoint/2010/main" val="3055986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Role of the public health nurse in caring for vulnerable populations</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cs typeface="Calibri"/>
              </a:rPr>
              <a:t>The public health nurses </a:t>
            </a:r>
            <a:r>
              <a:rPr lang="en-GB" sz="2000" dirty="0">
                <a:latin typeface="Century Schoolbook"/>
                <a:ea typeface="+mn-lt"/>
                <a:cs typeface="+mn-lt"/>
              </a:rPr>
              <a:t>integrate community involvement and knowledge about the entire population with personal, clinical understandings of the health and illness experiences of individuals and families within the population. </a:t>
            </a:r>
            <a:endParaRPr lang="en-US"/>
          </a:p>
          <a:p>
            <a:r>
              <a:rPr lang="en-GB" sz="2000" dirty="0">
                <a:latin typeface="Century Schoolbook"/>
                <a:ea typeface="+mn-lt"/>
                <a:cs typeface="+mn-lt"/>
              </a:rPr>
              <a:t>They can work with the community or certain groups in the community to develop policies that target disease prevention and health promotion among the homeless.</a:t>
            </a:r>
          </a:p>
          <a:p>
            <a:r>
              <a:rPr lang="en-GB" sz="2000" dirty="0">
                <a:latin typeface="Century Schoolbook"/>
                <a:ea typeface="+mn-lt"/>
                <a:cs typeface="+mn-lt"/>
              </a:rPr>
              <a:t>Also, they can provide care management, health education and primary health care to high risk groups and members of the vulnerable population.</a:t>
            </a:r>
          </a:p>
          <a:p>
            <a:r>
              <a:rPr lang="en-GB" sz="2000" dirty="0">
                <a:latin typeface="Century Schoolbook"/>
                <a:ea typeface="+mn-lt"/>
                <a:cs typeface="+mn-lt"/>
              </a:rPr>
              <a:t>Another activity the public health nurse can provide is assessing and evaluating health care services to make sure information about available programs and services are given to the people.</a:t>
            </a:r>
          </a:p>
        </p:txBody>
      </p:sp>
    </p:spTree>
    <p:extLst>
      <p:ext uri="{BB962C8B-B14F-4D97-AF65-F5344CB8AC3E}">
        <p14:creationId xmlns:p14="http://schemas.microsoft.com/office/powerpoint/2010/main" val="2906768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Core functions of public health in caring for the homeless population</a:t>
            </a:r>
            <a:endParaRPr lang="en-US" dirty="0">
              <a:latin typeface="Century Schoolbook"/>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cs typeface="Calibri"/>
              </a:rPr>
              <a:t>Housing can be a great solution to the health problems arising from homelessness. The homeless people who are given affordable housing can now access treatment fully without the stress of being homeless.</a:t>
            </a:r>
            <a:endParaRPr lang="en-GB" sz="2000">
              <a:latin typeface="Century Schoolbook"/>
              <a:ea typeface="+mn-lt"/>
              <a:cs typeface="+mn-lt"/>
            </a:endParaRPr>
          </a:p>
          <a:p>
            <a:r>
              <a:rPr lang="en-GB" sz="2000" dirty="0">
                <a:latin typeface="Century Schoolbook"/>
                <a:cs typeface="Calibri"/>
              </a:rPr>
              <a:t>A permanent and cost effective solution is needed for people who are chronically homeless.</a:t>
            </a:r>
            <a:endParaRPr lang="en-US" sz="2000">
              <a:latin typeface="Century Schoolbook"/>
              <a:ea typeface="+mn-lt"/>
              <a:cs typeface="+mn-lt"/>
            </a:endParaRPr>
          </a:p>
          <a:p>
            <a:r>
              <a:rPr lang="en-GB" sz="2000" dirty="0">
                <a:latin typeface="Century Schoolbook"/>
                <a:cs typeface="Calibri"/>
              </a:rPr>
              <a:t>Most communities have health care services that are Federally qualified, and to be more specific, Health Care for the Homeless Clinics, which provide basic health care </a:t>
            </a:r>
            <a:r>
              <a:rPr lang="en-GB" sz="2000">
                <a:latin typeface="Century Schoolbook"/>
                <a:cs typeface="Calibri"/>
              </a:rPr>
              <a:t>without any cost. </a:t>
            </a:r>
            <a:r>
              <a:rPr lang="en-GB" sz="2000">
                <a:latin typeface="Century Schoolbook"/>
                <a:ea typeface="+mn-lt"/>
                <a:cs typeface="+mn-lt"/>
              </a:rPr>
              <a:t>("Health," 2019)</a:t>
            </a:r>
            <a:r>
              <a:rPr lang="en-GB" sz="2000">
                <a:ea typeface="+mn-lt"/>
                <a:cs typeface="+mn-lt"/>
              </a:rPr>
              <a:t>.</a:t>
            </a:r>
            <a:endParaRPr lang="en-US" sz="2000">
              <a:latin typeface="Century Schoolbook"/>
              <a:ea typeface="+mn-lt"/>
              <a:cs typeface="+mn-lt"/>
            </a:endParaRPr>
          </a:p>
          <a:p>
            <a:r>
              <a:rPr lang="en-GB" sz="2000" dirty="0">
                <a:latin typeface="Century Schoolbook"/>
                <a:cs typeface="Calibri"/>
              </a:rPr>
              <a:t>The Affordable Care Act advent has also allowed states to expand their Medicaid programs to offer health services at very low cost.</a:t>
            </a:r>
            <a:endParaRPr lang="en-GB" sz="2000">
              <a:latin typeface="Century Schoolbook"/>
              <a:ea typeface="+mn-lt"/>
              <a:cs typeface="+mn-lt"/>
            </a:endParaRPr>
          </a:p>
          <a:p>
            <a:endParaRPr lang="en-GB" sz="2000" dirty="0">
              <a:latin typeface="Century Schoolbook"/>
              <a:ea typeface="+mn-lt"/>
              <a:cs typeface="+mn-lt"/>
            </a:endParaRPr>
          </a:p>
          <a:p>
            <a:endParaRPr lang="en-GB" sz="2000" dirty="0">
              <a:latin typeface="Century Schoolbook"/>
              <a:cs typeface="Calibri"/>
            </a:endParaRPr>
          </a:p>
        </p:txBody>
      </p:sp>
    </p:spTree>
    <p:extLst>
      <p:ext uri="{BB962C8B-B14F-4D97-AF65-F5344CB8AC3E}">
        <p14:creationId xmlns:p14="http://schemas.microsoft.com/office/powerpoint/2010/main" val="1151175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575" y="112539"/>
            <a:ext cx="9404723" cy="1400530"/>
          </a:xfrm>
        </p:spPr>
        <p:txBody>
          <a:bodyPr/>
          <a:lstStyle/>
          <a:p>
            <a:pPr algn="ctr"/>
            <a:r>
              <a:rPr lang="en-GB" dirty="0">
                <a:latin typeface="Century Schoolbook"/>
              </a:rPr>
              <a:t>Three local agencies/facilities delivering services to the target population</a:t>
            </a:r>
            <a:endParaRPr lang="en-US" dirty="0">
              <a:latin typeface="Century Schoolbook"/>
            </a:endParaRPr>
          </a:p>
        </p:txBody>
      </p:sp>
      <p:sp>
        <p:nvSpPr>
          <p:cNvPr id="3" name="Content Placeholder 2"/>
          <p:cNvSpPr>
            <a:spLocks noGrp="1"/>
          </p:cNvSpPr>
          <p:nvPr>
            <p:ph idx="1"/>
          </p:nvPr>
        </p:nvSpPr>
        <p:spPr>
          <a:xfrm>
            <a:off x="1144133" y="2229811"/>
            <a:ext cx="8946541" cy="4195481"/>
          </a:xfrm>
        </p:spPr>
        <p:txBody>
          <a:bodyPr vert="horz" lIns="91440" tIns="45720" rIns="91440" bIns="45720" rtlCol="0" anchor="t">
            <a:normAutofit/>
          </a:bodyPr>
          <a:lstStyle/>
          <a:p>
            <a:r>
              <a:rPr lang="en-GB" sz="2000">
                <a:latin typeface="Century Schoolbook"/>
              </a:rPr>
              <a:t>The SAMHSA(Substance Abuse and Mental Health Services Administration) provides resources and programs that help prevent and bring to an end homelessness among people who are in drug abuse or/and those with mental health disorders. ("Homelessness programs and resources," 2019)</a:t>
            </a:r>
            <a:endParaRPr lang="en-GB" sz="2000" dirty="0">
              <a:latin typeface="Century Schoolbook"/>
            </a:endParaRPr>
          </a:p>
          <a:p>
            <a:r>
              <a:rPr lang="en-GB" sz="2000" dirty="0">
                <a:latin typeface="Century Schoolbook"/>
              </a:rPr>
              <a:t>The National Health Care for the Homeless Council (NHCHC) is an organization which has united health care professionals who have lived the experience of homelessness. The organization works to improve health care and eliminate </a:t>
            </a:r>
            <a:r>
              <a:rPr lang="en-GB" sz="2000">
                <a:latin typeface="Century Schoolbook"/>
              </a:rPr>
              <a:t>homelessness. </a:t>
            </a:r>
            <a:r>
              <a:rPr lang="en-GB" sz="2000">
                <a:latin typeface="Century Schoolbook"/>
                <a:ea typeface="+mn-lt"/>
                <a:cs typeface="+mn-lt"/>
              </a:rPr>
              <a:t>("Who we are," n.d.)</a:t>
            </a:r>
            <a:r>
              <a:rPr lang="en-GB" sz="2000">
                <a:ea typeface="+mn-lt"/>
                <a:cs typeface="+mn-lt"/>
              </a:rPr>
              <a:t>.</a:t>
            </a:r>
            <a:endParaRPr lang="en-GB" sz="2000">
              <a:latin typeface="Century Schoolbook"/>
              <a:ea typeface="+mn-lt"/>
              <a:cs typeface="+mn-lt"/>
            </a:endParaRPr>
          </a:p>
          <a:p>
            <a:r>
              <a:rPr lang="en-GB" sz="2000" dirty="0">
                <a:latin typeface="Century Schoolbook"/>
              </a:rPr>
              <a:t>The National Alliance to End Homelessness is a non-partisan organization which works towards preventing and ending homelessness in the United States.</a:t>
            </a:r>
          </a:p>
        </p:txBody>
      </p:sp>
    </p:spTree>
    <p:extLst>
      <p:ext uri="{BB962C8B-B14F-4D97-AF65-F5344CB8AC3E}">
        <p14:creationId xmlns:p14="http://schemas.microsoft.com/office/powerpoint/2010/main" val="793442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Accessibility and service rendered </a:t>
            </a:r>
            <a:endParaRPr lang="en-US">
              <a:latin typeface="Century Schoolbook"/>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rPr>
              <a:t>Health services which are affordable and easy to access need to be made available to the homeless not only by the federal </a:t>
            </a:r>
            <a:r>
              <a:rPr lang="en-GB" sz="2000" dirty="0">
                <a:latin typeface="Century Schoolbook"/>
              </a:rPr>
              <a:t>government but also by the local community.</a:t>
            </a:r>
            <a:endParaRPr lang="en-GB" sz="2000" dirty="0">
              <a:latin typeface="Century Schoolbook"/>
              <a:cs typeface="Calibri" panose="020F0502020204030204"/>
            </a:endParaRPr>
          </a:p>
          <a:p>
            <a:r>
              <a:rPr lang="en-GB" sz="2000">
                <a:latin typeface="Century Schoolbook"/>
              </a:rPr>
              <a:t>The publc health nurses can</a:t>
            </a:r>
            <a:r>
              <a:rPr lang="en-GB" sz="2000" dirty="0">
                <a:latin typeface="Century Schoolbook"/>
              </a:rPr>
              <a:t> </a:t>
            </a:r>
            <a:r>
              <a:rPr lang="en-GB" sz="2000">
                <a:latin typeface="Century Schoolbook"/>
              </a:rPr>
              <a:t>intergrate community involvement with</a:t>
            </a:r>
            <a:r>
              <a:rPr lang="en-GB" sz="2000" dirty="0">
                <a:latin typeface="Century Schoolbook"/>
              </a:rPr>
              <a:t> </a:t>
            </a:r>
            <a:r>
              <a:rPr lang="en-GB" sz="2000">
                <a:latin typeface="Century Schoolbook"/>
              </a:rPr>
              <a:t>health and clinical understanding and services to render good health services to the homeless.</a:t>
            </a:r>
            <a:endParaRPr lang="en-GB" sz="2000" dirty="0">
              <a:latin typeface="Century Schoolbook"/>
            </a:endParaRPr>
          </a:p>
          <a:p>
            <a:r>
              <a:rPr lang="en-GB" sz="2000">
                <a:latin typeface="Century Schoolbook"/>
              </a:rPr>
              <a:t>Funds raised by the community and givernment are able to create shelters or even housing for the homeless in that particular community or nation.</a:t>
            </a:r>
            <a:endParaRPr lang="en-GB" sz="2000" dirty="0">
              <a:latin typeface="Century Schoolbook"/>
            </a:endParaRPr>
          </a:p>
          <a:p>
            <a:r>
              <a:rPr lang="en-GB" sz="2000">
                <a:latin typeface="Century Schoolbook"/>
              </a:rPr>
              <a:t>Permanent housing can be provided as a </a:t>
            </a:r>
            <a:r>
              <a:rPr lang="en-GB" sz="2000">
                <a:ea typeface="+mn-lt"/>
                <a:cs typeface="+mn-lt"/>
              </a:rPr>
              <a:t>a </a:t>
            </a:r>
            <a:r>
              <a:rPr lang="en-GB" sz="2000">
                <a:latin typeface="Century Schoolbook"/>
                <a:ea typeface="+mn-lt"/>
                <a:cs typeface="+mn-lt"/>
              </a:rPr>
              <a:t>cost-effective solution to homelessness for those with the most severe health, mental health and substance abuse challenges. The</a:t>
            </a:r>
            <a:r>
              <a:rPr lang="en-GB" sz="2000" dirty="0">
                <a:latin typeface="Century Schoolbook"/>
                <a:ea typeface="+mn-lt"/>
                <a:cs typeface="+mn-lt"/>
              </a:rPr>
              <a:t> </a:t>
            </a:r>
            <a:r>
              <a:rPr lang="en-GB" sz="2000">
                <a:latin typeface="Century Schoolbook"/>
                <a:ea typeface="+mn-lt"/>
                <a:cs typeface="+mn-lt"/>
              </a:rPr>
              <a:t>houses given can be affordable or cheap, or given as donations to these vulnerable population.</a:t>
            </a:r>
            <a:endParaRPr lang="en-GB" sz="2000">
              <a:latin typeface="Century Schoolbook"/>
              <a:cs typeface="Calibri"/>
            </a:endParaRPr>
          </a:p>
        </p:txBody>
      </p:sp>
    </p:spTree>
    <p:extLst>
      <p:ext uri="{BB962C8B-B14F-4D97-AF65-F5344CB8AC3E}">
        <p14:creationId xmlns:p14="http://schemas.microsoft.com/office/powerpoint/2010/main" val="1791521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Additional resources needed in the community </a:t>
            </a: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rPr>
              <a:t>A homeless resource center facilitates</a:t>
            </a:r>
            <a:r>
              <a:rPr lang="en-GB" sz="2000" dirty="0">
                <a:latin typeface="Century Schoolbook"/>
                <a:cs typeface="Calibri"/>
              </a:rPr>
              <a:t> </a:t>
            </a:r>
            <a:r>
              <a:rPr lang="en-GB" sz="2000">
                <a:latin typeface="Century Schoolbook"/>
                <a:ea typeface="+mn-lt"/>
                <a:cs typeface="+mn-lt"/>
              </a:rPr>
              <a:t>interactive learning community that is dedicated to giving knowledge and best practices to help prevent and end homelessness, and to increase access to and improve delivery of behavioral health services.</a:t>
            </a:r>
          </a:p>
          <a:p>
            <a:r>
              <a:rPr lang="en-GB" sz="2000">
                <a:latin typeface="Century Schoolbook"/>
                <a:cs typeface="Calibri"/>
              </a:rPr>
              <a:t>Public Service Announcements(PSAs) share messages from previously homeless people that "help is available." </a:t>
            </a:r>
            <a:r>
              <a:rPr lang="en-GB" sz="2000">
                <a:latin typeface="Century Schoolbook"/>
                <a:ea typeface="+mn-lt"/>
                <a:cs typeface="+mn-lt"/>
              </a:rPr>
              <a:t>Available in both 30-second and 60-second formats, the PSAs feature young people served by grantees of the Runaway and Homeless Youth Program (Bush, 2017).</a:t>
            </a:r>
            <a:endParaRPr lang="en-GB" sz="2000" dirty="0">
              <a:latin typeface="Century Schoolbook"/>
              <a:ea typeface="+mn-lt"/>
              <a:cs typeface="+mn-lt"/>
            </a:endParaRPr>
          </a:p>
          <a:p>
            <a:r>
              <a:rPr lang="en-GB" sz="2000">
                <a:latin typeface="Century Schoolbook"/>
                <a:cs typeface="Calibri"/>
              </a:rPr>
              <a:t>The National Domestic Violence Hotline is beneficial in that anyone experiencing violence in the home can call for assistance instead of running away and opting to be homeless. </a:t>
            </a:r>
            <a:endParaRPr lang="en-GB" sz="2000" dirty="0">
              <a:latin typeface="Century Schoolbook"/>
              <a:cs typeface="Calibri"/>
            </a:endParaRPr>
          </a:p>
        </p:txBody>
      </p:sp>
    </p:spTree>
    <p:extLst>
      <p:ext uri="{BB962C8B-B14F-4D97-AF65-F5344CB8AC3E}">
        <p14:creationId xmlns:p14="http://schemas.microsoft.com/office/powerpoint/2010/main" val="1783968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atin typeface="Century Schoolbook"/>
              </a:rPr>
              <a:t>Conclusion</a:t>
            </a: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rPr>
              <a:t>Homelessness is a complex problem not only in the United States but also all around the world and to address it permanent and effective solutions prove to be the best options.</a:t>
            </a:r>
          </a:p>
          <a:p>
            <a:r>
              <a:rPr lang="en-GB" sz="2000">
                <a:latin typeface="Century Schoolbook"/>
              </a:rPr>
              <a:t>With lack of affordable housing being the major cause of homelessness, 2 housing models can be implemented.</a:t>
            </a:r>
            <a:endParaRPr lang="en-GB" sz="2000" dirty="0">
              <a:latin typeface="Century Schoolbook"/>
            </a:endParaRPr>
          </a:p>
          <a:p>
            <a:r>
              <a:rPr lang="en-GB" sz="2000">
                <a:latin typeface="Century Schoolbook"/>
              </a:rPr>
              <a:t>The permanent supportive housing can be used target individuals with long-term illnesses and disabilities and rapid re-housing to provide short-term rental services for the homeless to help them get back on their feet.</a:t>
            </a:r>
          </a:p>
          <a:p>
            <a:r>
              <a:rPr lang="en-GB" sz="2000">
                <a:latin typeface="Century Schoolbook"/>
              </a:rPr>
              <a:t>Treatment and preventive health care services made easily and affordable to access prove a great</a:t>
            </a:r>
            <a:r>
              <a:rPr lang="en-GB" sz="2000" dirty="0">
                <a:latin typeface="Century Schoolbook"/>
              </a:rPr>
              <a:t> </a:t>
            </a:r>
            <a:r>
              <a:rPr lang="en-GB" sz="2000">
                <a:latin typeface="Century Schoolbook"/>
              </a:rPr>
              <a:t>impact to the people experiencing homelessness.</a:t>
            </a:r>
            <a:endParaRPr lang="en-GB" sz="2000" dirty="0">
              <a:latin typeface="Century Schoolbook"/>
            </a:endParaRPr>
          </a:p>
        </p:txBody>
      </p:sp>
    </p:spTree>
    <p:extLst>
      <p:ext uri="{BB962C8B-B14F-4D97-AF65-F5344CB8AC3E}">
        <p14:creationId xmlns:p14="http://schemas.microsoft.com/office/powerpoint/2010/main" val="4157773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References</a:t>
            </a:r>
          </a:p>
        </p:txBody>
      </p:sp>
      <p:sp>
        <p:nvSpPr>
          <p:cNvPr id="3" name="Content Placeholder 2"/>
          <p:cNvSpPr>
            <a:spLocks noGrp="1"/>
          </p:cNvSpPr>
          <p:nvPr>
            <p:ph idx="1"/>
          </p:nvPr>
        </p:nvSpPr>
        <p:spPr>
          <a:xfrm>
            <a:off x="838200" y="1825625"/>
            <a:ext cx="10515600" cy="4385974"/>
          </a:xfrm>
        </p:spPr>
        <p:txBody>
          <a:bodyPr vert="horz" lIns="91440" tIns="45720" rIns="91440" bIns="45720" rtlCol="0" anchor="t">
            <a:normAutofit/>
          </a:bodyPr>
          <a:lstStyle/>
          <a:p>
            <a:pPr>
              <a:buNone/>
            </a:pPr>
            <a:r>
              <a:rPr lang="en-GB" sz="2000">
                <a:latin typeface="Century Schoolbook"/>
                <a:ea typeface="+mn-lt"/>
                <a:cs typeface="+mn-lt"/>
              </a:rPr>
              <a:t>Bush, L. (2017, July 3). </a:t>
            </a:r>
            <a:r>
              <a:rPr lang="en-GB" sz="2000" i="1">
                <a:latin typeface="Century Schoolbook"/>
                <a:ea typeface="+mn-lt"/>
                <a:cs typeface="+mn-lt"/>
              </a:rPr>
              <a:t>Resources</a:t>
            </a:r>
            <a:r>
              <a:rPr lang="en-GB" sz="2000">
                <a:latin typeface="Century Schoolbook"/>
                <a:ea typeface="+mn-lt"/>
                <a:cs typeface="+mn-lt"/>
              </a:rPr>
              <a:t>. HHS.gov. </a:t>
            </a:r>
            <a:r>
              <a:rPr lang="en-GB" sz="2000" dirty="0">
                <a:latin typeface="Century Schoolbook"/>
                <a:ea typeface="+mn-lt"/>
                <a:cs typeface="+mn-lt"/>
                <a:hlinkClick r:id="rId2"/>
              </a:rPr>
              <a:t>https://www.hhs.gov/programs/social-services/homelessness/resources/index.html</a:t>
            </a:r>
            <a:endParaRPr lang="en-US">
              <a:latin typeface="Century Schoolbook"/>
            </a:endParaRPr>
          </a:p>
          <a:p>
            <a:pPr>
              <a:buNone/>
            </a:pPr>
            <a:r>
              <a:rPr lang="en-GB" sz="2000" i="1">
                <a:latin typeface="Century Schoolbook"/>
                <a:ea typeface="+mn-lt"/>
                <a:cs typeface="+mn-lt"/>
              </a:rPr>
              <a:t>Health</a:t>
            </a:r>
            <a:r>
              <a:rPr lang="en-GB" sz="2000">
                <a:latin typeface="Century Schoolbook"/>
                <a:ea typeface="+mn-lt"/>
                <a:cs typeface="+mn-lt"/>
              </a:rPr>
              <a:t>. (2019, March 5). National Alliance to End Homelessness. </a:t>
            </a:r>
            <a:r>
              <a:rPr lang="en-GB" sz="2000" dirty="0">
                <a:latin typeface="Century Schoolbook"/>
                <a:ea typeface="+mn-lt"/>
                <a:cs typeface="+mn-lt"/>
                <a:hlinkClick r:id="rId3"/>
              </a:rPr>
              <a:t>https://endhomelessness.org/homelessness-in-america/what-causes-homelessness/health/</a:t>
            </a:r>
            <a:endParaRPr lang="en-GB">
              <a:latin typeface="Century Schoolbook"/>
            </a:endParaRPr>
          </a:p>
          <a:p>
            <a:pPr>
              <a:buNone/>
            </a:pPr>
            <a:r>
              <a:rPr lang="en-GB" sz="2000" i="1">
                <a:latin typeface="Century Schoolbook"/>
                <a:ea typeface="+mn-lt"/>
                <a:cs typeface="+mn-lt"/>
              </a:rPr>
              <a:t>Homelessness programs and resources</a:t>
            </a:r>
            <a:r>
              <a:rPr lang="en-GB" sz="2000">
                <a:latin typeface="Century Schoolbook"/>
                <a:ea typeface="+mn-lt"/>
                <a:cs typeface="+mn-lt"/>
              </a:rPr>
              <a:t>. (2019, March 29). SAMHSA - Substance Abuse and Mental Health Services Administration. </a:t>
            </a:r>
            <a:r>
              <a:rPr lang="en-GB" sz="2000" dirty="0">
                <a:latin typeface="Century Schoolbook"/>
                <a:ea typeface="+mn-lt"/>
                <a:cs typeface="+mn-lt"/>
                <a:hlinkClick r:id="rId4"/>
              </a:rPr>
              <a:t>https://www.samhsa.gov/homelessness-programs-resources</a:t>
            </a:r>
            <a:endParaRPr lang="en-GB">
              <a:latin typeface="Century Schoolbook"/>
            </a:endParaRPr>
          </a:p>
          <a:p>
            <a:pPr>
              <a:buNone/>
            </a:pPr>
            <a:r>
              <a:rPr lang="en-GB" sz="2000" i="1">
                <a:latin typeface="Century Schoolbook"/>
                <a:ea typeface="+mn-lt"/>
                <a:cs typeface="+mn-lt"/>
              </a:rPr>
              <a:t>Housing</a:t>
            </a:r>
            <a:r>
              <a:rPr lang="en-GB" sz="2000">
                <a:latin typeface="Century Schoolbook"/>
                <a:ea typeface="+mn-lt"/>
                <a:cs typeface="+mn-lt"/>
              </a:rPr>
              <a:t>. (2020, May 20). National Alliance to End Homelessness. </a:t>
            </a:r>
            <a:r>
              <a:rPr lang="en-GB" sz="2000" dirty="0">
                <a:latin typeface="Century Schoolbook"/>
                <a:ea typeface="+mn-lt"/>
                <a:cs typeface="+mn-lt"/>
                <a:hlinkClick r:id="rId5"/>
              </a:rPr>
              <a:t>https://endhomelessness.org/homelessness-in-america/what-causes-homelessness/housing/</a:t>
            </a:r>
            <a:endParaRPr lang="en-GB">
              <a:latin typeface="Century Schoolbook"/>
            </a:endParaRPr>
          </a:p>
          <a:p>
            <a:pPr>
              <a:buNone/>
            </a:pPr>
            <a:endParaRPr lang="en-GB" sz="2000" dirty="0">
              <a:latin typeface="Century Schoolbook"/>
              <a:cs typeface="Calibri"/>
            </a:endParaRPr>
          </a:p>
          <a:p>
            <a:pPr>
              <a:buNone/>
            </a:pPr>
            <a:endParaRPr lang="en-GB" sz="2000" dirty="0">
              <a:latin typeface="Century Schoolbook"/>
            </a:endParaRPr>
          </a:p>
        </p:txBody>
      </p:sp>
    </p:spTree>
    <p:extLst>
      <p:ext uri="{BB962C8B-B14F-4D97-AF65-F5344CB8AC3E}">
        <p14:creationId xmlns:p14="http://schemas.microsoft.com/office/powerpoint/2010/main" val="1813950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Introduction</a:t>
            </a:r>
          </a:p>
        </p:txBody>
      </p:sp>
      <p:sp>
        <p:nvSpPr>
          <p:cNvPr id="3" name="Content Placeholder 2"/>
          <p:cNvSpPr>
            <a:spLocks noGrp="1"/>
          </p:cNvSpPr>
          <p:nvPr>
            <p:ph idx="1"/>
          </p:nvPr>
        </p:nvSpPr>
        <p:spPr>
          <a:xfrm>
            <a:off x="838200" y="1825625"/>
            <a:ext cx="10134600" cy="4351338"/>
          </a:xfrm>
        </p:spPr>
        <p:txBody>
          <a:bodyPr vert="horz" lIns="91440" tIns="45720" rIns="91440" bIns="45720" rtlCol="0" anchor="t">
            <a:normAutofit/>
          </a:bodyPr>
          <a:lstStyle/>
          <a:p>
            <a:r>
              <a:rPr lang="en-GB" sz="2000" dirty="0">
                <a:latin typeface="Century Schoolbook"/>
                <a:cs typeface="Calibri"/>
              </a:rPr>
              <a:t>A homeless/homeless person can be defined as someone who lacks a regular, fixed and adequate residence at night.</a:t>
            </a:r>
          </a:p>
          <a:p>
            <a:r>
              <a:rPr lang="en-GB" sz="2000" dirty="0">
                <a:latin typeface="Century Schoolbook"/>
                <a:cs typeface="Calibri"/>
              </a:rPr>
              <a:t>The homeless individual can have night-time residence but it is a public shelter that only provides temporary accommodation, or provided by an institution for temporary residence, or somewhere not designed to offer regular sleep accommodation to human beings.</a:t>
            </a:r>
          </a:p>
          <a:p>
            <a:r>
              <a:rPr lang="en-GB" sz="2000" dirty="0">
                <a:latin typeface="Century Schoolbook"/>
                <a:cs typeface="Calibri"/>
              </a:rPr>
              <a:t>On a single night, in January 2019, seventeen out of every 10,000 people in the United States were experiencing homelessness.</a:t>
            </a:r>
          </a:p>
          <a:p>
            <a:r>
              <a:rPr lang="en-GB" sz="2000" dirty="0">
                <a:latin typeface="Century Schoolbook"/>
                <a:cs typeface="Calibri"/>
              </a:rPr>
              <a:t>This presentation focuses on address the problem of homeless people in receiving proper health care services.</a:t>
            </a:r>
          </a:p>
        </p:txBody>
      </p:sp>
    </p:spTree>
    <p:extLst>
      <p:ext uri="{BB962C8B-B14F-4D97-AF65-F5344CB8AC3E}">
        <p14:creationId xmlns:p14="http://schemas.microsoft.com/office/powerpoint/2010/main" val="1421574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F7333-DBFD-4634-8E0E-200B3FA1FE7D}"/>
              </a:ext>
            </a:extLst>
          </p:cNvPr>
          <p:cNvSpPr>
            <a:spLocks noGrp="1"/>
          </p:cNvSpPr>
          <p:nvPr>
            <p:ph type="title"/>
          </p:nvPr>
        </p:nvSpPr>
        <p:spPr/>
        <p:txBody>
          <a:bodyPr/>
          <a:lstStyle/>
          <a:p>
            <a:pPr algn="ctr"/>
            <a:r>
              <a:rPr lang="en-US">
                <a:latin typeface="Century Schoolbook"/>
                <a:cs typeface="Calibri Light"/>
              </a:rPr>
              <a:t>References</a:t>
            </a:r>
            <a:endParaRPr lang="en-US">
              <a:latin typeface="Century Schoolbook"/>
            </a:endParaRPr>
          </a:p>
        </p:txBody>
      </p:sp>
      <p:sp>
        <p:nvSpPr>
          <p:cNvPr id="3" name="Content Placeholder 2">
            <a:extLst>
              <a:ext uri="{FF2B5EF4-FFF2-40B4-BE49-F238E27FC236}">
                <a16:creationId xmlns:a16="http://schemas.microsoft.com/office/drawing/2014/main" id="{ACA1B136-FEEB-4942-B2EA-63C9DD7E5A5C}"/>
              </a:ext>
            </a:extLst>
          </p:cNvPr>
          <p:cNvSpPr>
            <a:spLocks noGrp="1"/>
          </p:cNvSpPr>
          <p:nvPr>
            <p:ph idx="1"/>
          </p:nvPr>
        </p:nvSpPr>
        <p:spPr/>
        <p:txBody>
          <a:bodyPr vert="horz" lIns="91440" tIns="45720" rIns="91440" bIns="45720" rtlCol="0" anchor="t">
            <a:normAutofit/>
          </a:bodyPr>
          <a:lstStyle/>
          <a:p>
            <a:pPr marL="0" indent="0">
              <a:buNone/>
            </a:pPr>
            <a:r>
              <a:rPr lang="en-GB" sz="2000">
                <a:latin typeface="Century Schoolbook"/>
                <a:ea typeface="+mn-lt"/>
                <a:cs typeface="+mn-lt"/>
              </a:rPr>
              <a:t>Schneider, B. (2020, July 6). </a:t>
            </a:r>
            <a:r>
              <a:rPr lang="en-GB" sz="2000" i="1">
                <a:latin typeface="Century Schoolbook"/>
                <a:ea typeface="+mn-lt"/>
                <a:cs typeface="+mn-lt"/>
              </a:rPr>
              <a:t>CityLab University: Understanding Homelessness in America</a:t>
            </a:r>
            <a:r>
              <a:rPr lang="en-GB" sz="2000">
                <a:latin typeface="Century Schoolbook"/>
                <a:ea typeface="+mn-lt"/>
                <a:cs typeface="+mn-lt"/>
              </a:rPr>
              <a:t>. Bloomberg CityLab. </a:t>
            </a:r>
            <a:r>
              <a:rPr lang="en-GB" sz="2000" dirty="0">
                <a:latin typeface="Century Schoolbook"/>
                <a:ea typeface="+mn-lt"/>
                <a:cs typeface="+mn-lt"/>
                <a:hlinkClick r:id="rId2"/>
              </a:rPr>
              <a:t>https://www.bloomberg.com/news/features/2020-07-06/why-is-homelessness-such-a-problem-in-u-s-cities</a:t>
            </a:r>
            <a:endParaRPr lang="en-US" sz="2000">
              <a:latin typeface="Century Schoolbook"/>
            </a:endParaRPr>
          </a:p>
          <a:p>
            <a:pPr>
              <a:buNone/>
            </a:pPr>
            <a:r>
              <a:rPr lang="en-GB" sz="2000" i="1">
                <a:latin typeface="Century Schoolbook"/>
                <a:ea typeface="+mn-lt"/>
                <a:cs typeface="+mn-lt"/>
              </a:rPr>
              <a:t>State of homelessness: 2020 edition</a:t>
            </a:r>
            <a:r>
              <a:rPr lang="en-GB" sz="2000">
                <a:latin typeface="Century Schoolbook"/>
                <a:ea typeface="+mn-lt"/>
                <a:cs typeface="+mn-lt"/>
              </a:rPr>
              <a:t>. (2020, May 20). National Alliance to End Homelessness. </a:t>
            </a:r>
            <a:r>
              <a:rPr lang="en-GB" sz="2000" dirty="0">
                <a:latin typeface="Century Schoolbook"/>
                <a:ea typeface="+mn-lt"/>
                <a:cs typeface="+mn-lt"/>
                <a:hlinkClick r:id="rId3"/>
              </a:rPr>
              <a:t>https://endhomelessness.org/homelessness-in-america/homelessness-statistics/state-of-homelessness-2020/</a:t>
            </a:r>
            <a:endParaRPr lang="en-GB" sz="2000">
              <a:latin typeface="Century Schoolbook"/>
              <a:cs typeface="Calibri"/>
            </a:endParaRPr>
          </a:p>
          <a:p>
            <a:pPr>
              <a:buNone/>
            </a:pPr>
            <a:r>
              <a:rPr lang="en-GB" sz="2000" i="1">
                <a:latin typeface="Century Schoolbook"/>
                <a:ea typeface="+mn-lt"/>
                <a:cs typeface="+mn-lt"/>
              </a:rPr>
              <a:t>Who we are</a:t>
            </a:r>
            <a:r>
              <a:rPr lang="en-GB" sz="2000">
                <a:latin typeface="Century Schoolbook"/>
                <a:ea typeface="+mn-lt"/>
                <a:cs typeface="+mn-lt"/>
              </a:rPr>
              <a:t>. (n.d.). National Health Care for the Homeless Council | Quality. Access. Justice. Community. </a:t>
            </a:r>
            <a:r>
              <a:rPr lang="en-GB" sz="2000" dirty="0">
                <a:latin typeface="Century Schoolbook"/>
                <a:ea typeface="+mn-lt"/>
                <a:cs typeface="+mn-lt"/>
                <a:hlinkClick r:id="rId4"/>
              </a:rPr>
              <a:t>https://nhchc.org/who-we-are/</a:t>
            </a:r>
            <a:endParaRPr lang="en-GB" sz="2000">
              <a:latin typeface="Century Schoolbook"/>
            </a:endParaRPr>
          </a:p>
          <a:p>
            <a:pPr>
              <a:buNone/>
            </a:pPr>
            <a:endParaRPr lang="en-GB" sz="2000" dirty="0">
              <a:latin typeface="Century Schoolbook"/>
              <a:cs typeface="Calibri"/>
            </a:endParaRPr>
          </a:p>
          <a:p>
            <a:pPr marL="0" indent="0">
              <a:buNone/>
            </a:pPr>
            <a:endParaRPr lang="en-GB" sz="2000" dirty="0">
              <a:latin typeface="Century Schoolbook"/>
              <a:cs typeface="Calibri"/>
            </a:endParaRPr>
          </a:p>
        </p:txBody>
      </p:sp>
    </p:spTree>
    <p:extLst>
      <p:ext uri="{BB962C8B-B14F-4D97-AF65-F5344CB8AC3E}">
        <p14:creationId xmlns:p14="http://schemas.microsoft.com/office/powerpoint/2010/main" val="1322322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Population Chosen</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cs typeface="Calibri"/>
              </a:rPr>
              <a:t>Working in Los Angeles I have witnessed many individuals that are in need of health care services.</a:t>
            </a:r>
            <a:endParaRPr lang="en-US" dirty="0"/>
          </a:p>
          <a:p>
            <a:r>
              <a:rPr lang="en-GB" sz="2000" dirty="0">
                <a:latin typeface="Century Schoolbook"/>
                <a:ea typeface="+mn-lt"/>
                <a:cs typeface="+mn-lt"/>
              </a:rPr>
              <a:t>I would like to do it on this population specifically because they are vulnerable in the sense that they are socioeconomically disadvantages, </a:t>
            </a:r>
          </a:p>
          <a:p>
            <a:r>
              <a:rPr lang="en-GB" sz="2000" dirty="0">
                <a:latin typeface="Century Schoolbook"/>
                <a:ea typeface="+mn-lt"/>
                <a:cs typeface="+mn-lt"/>
              </a:rPr>
              <a:t>These also often times suffer from severe mental health disorders that also contributes to their well-being and status in society.</a:t>
            </a:r>
            <a:endParaRPr lang="en-GB"/>
          </a:p>
          <a:p>
            <a:r>
              <a:rPr lang="en-GB" sz="2000" dirty="0">
                <a:latin typeface="Century Schoolbook"/>
                <a:ea typeface="+mn-lt"/>
                <a:cs typeface="+mn-lt"/>
              </a:rPr>
              <a:t>Public health nurses should be educated because they can be a great source to this vulnerable population by conducting many different health fairs and other educational programs.</a:t>
            </a:r>
          </a:p>
        </p:txBody>
      </p:sp>
    </p:spTree>
    <p:extLst>
      <p:ext uri="{BB962C8B-B14F-4D97-AF65-F5344CB8AC3E}">
        <p14:creationId xmlns:p14="http://schemas.microsoft.com/office/powerpoint/2010/main" val="1539013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Description of the Population</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cs typeface="Calibri"/>
              </a:rPr>
              <a:t>Homelessness affects every region in the country, every racial/ethnic group, gender category and every family status.</a:t>
            </a:r>
          </a:p>
          <a:p>
            <a:r>
              <a:rPr lang="en-GB" sz="2000">
                <a:latin typeface="Century Schoolbook"/>
                <a:cs typeface="Calibri"/>
              </a:rPr>
              <a:t>Some of these people attend our institutions such as churches and are often overlooked by the general population.</a:t>
            </a:r>
            <a:endParaRPr lang="en-GB" sz="2000" dirty="0">
              <a:latin typeface="Century Schoolbook"/>
              <a:cs typeface="Calibri"/>
            </a:endParaRPr>
          </a:p>
          <a:p>
            <a:r>
              <a:rPr lang="en-GB" sz="2000">
                <a:latin typeface="Century Schoolbook"/>
                <a:cs typeface="Calibri"/>
              </a:rPr>
              <a:t>The coronavirus pandemic has exposed the depth and severity of this problem as the nation ordered people to stay at home, and more than a million Americans had nowhere to go </a:t>
            </a:r>
            <a:r>
              <a:rPr lang="en-GB" sz="2000">
                <a:latin typeface="Century Schoolbook"/>
                <a:ea typeface="+mn-lt"/>
                <a:cs typeface="+mn-lt"/>
              </a:rPr>
              <a:t>(Schneider, 2020)</a:t>
            </a:r>
            <a:r>
              <a:rPr lang="en-GB" sz="2000">
                <a:ea typeface="+mn-lt"/>
                <a:cs typeface="+mn-lt"/>
              </a:rPr>
              <a:t>.</a:t>
            </a:r>
            <a:endParaRPr lang="en-GB" sz="2000" dirty="0">
              <a:latin typeface="Century Schoolbook"/>
              <a:cs typeface="Calibri"/>
            </a:endParaRPr>
          </a:p>
          <a:p>
            <a:r>
              <a:rPr lang="en-GB" sz="2000">
                <a:latin typeface="Century Schoolbook"/>
                <a:cs typeface="Calibri"/>
              </a:rPr>
              <a:t>Homelessness has been particularly seen in cities like Los Angeles, New York City and San</a:t>
            </a:r>
            <a:r>
              <a:rPr lang="en-GB" sz="2000" dirty="0">
                <a:latin typeface="Century Schoolbook"/>
                <a:cs typeface="Calibri"/>
              </a:rPr>
              <a:t> </a:t>
            </a:r>
            <a:r>
              <a:rPr lang="en-GB" sz="2000">
                <a:latin typeface="Century Schoolbook"/>
                <a:cs typeface="Calibri"/>
              </a:rPr>
              <a:t>Francisco where urban inequality is prevalent.</a:t>
            </a:r>
            <a:endParaRPr lang="en-GB" sz="2000" dirty="0">
              <a:latin typeface="Century Schoolbook"/>
              <a:cs typeface="Calibri"/>
            </a:endParaRPr>
          </a:p>
          <a:p>
            <a:endParaRPr lang="en-GB" sz="2000" dirty="0">
              <a:latin typeface="Century Schoolbook"/>
              <a:cs typeface="Calibri"/>
            </a:endParaRPr>
          </a:p>
        </p:txBody>
      </p:sp>
    </p:spTree>
    <p:extLst>
      <p:ext uri="{BB962C8B-B14F-4D97-AF65-F5344CB8AC3E}">
        <p14:creationId xmlns:p14="http://schemas.microsoft.com/office/powerpoint/2010/main" val="545752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Current Demographics</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cs typeface="Calibri"/>
              </a:rPr>
              <a:t>The average overall number of people experiencing homelessness in a year up to 2019 was 567,715 people with 60 percent of these individuals being </a:t>
            </a:r>
            <a:r>
              <a:rPr lang="en-GB" sz="2000">
                <a:latin typeface="Century Schoolbook"/>
                <a:cs typeface="Calibri"/>
              </a:rPr>
              <a:t>males </a:t>
            </a:r>
            <a:r>
              <a:rPr lang="en-GB" sz="2000">
                <a:latin typeface="Century Schoolbook"/>
                <a:ea typeface="+mn-lt"/>
                <a:cs typeface="+mn-lt"/>
              </a:rPr>
              <a:t>("State of homelessness: 2020 edition," 2020).</a:t>
            </a:r>
          </a:p>
          <a:p>
            <a:r>
              <a:rPr lang="en-GB" sz="2000" dirty="0">
                <a:latin typeface="Century Schoolbook"/>
                <a:cs typeface="Calibri"/>
              </a:rPr>
              <a:t>70 percent of the homeless are individuals who are living in the company of other adults and others living on their own. The rest are people living in families and with children.</a:t>
            </a:r>
          </a:p>
          <a:p>
            <a:r>
              <a:rPr lang="en-GB" sz="2000" dirty="0">
                <a:latin typeface="Century Schoolbook"/>
                <a:cs typeface="Calibri"/>
              </a:rPr>
              <a:t>More than 200,000 people, which is 37% of the overall population, sleep outside or in places where human habitation is not meant for. Among this group, 1 in 2 people is </a:t>
            </a:r>
            <a:r>
              <a:rPr lang="en-GB" sz="2000">
                <a:latin typeface="Century Schoolbook"/>
                <a:cs typeface="Calibri"/>
              </a:rPr>
              <a:t>unsheltered. (</a:t>
            </a:r>
            <a:r>
              <a:rPr lang="en-GB" sz="2000">
                <a:latin typeface="Century Schoolbook"/>
                <a:ea typeface="+mn-lt"/>
                <a:cs typeface="+mn-lt"/>
              </a:rPr>
              <a:t>"State of homelessness: 2020 edition," 2020).</a:t>
            </a:r>
          </a:p>
          <a:p>
            <a:r>
              <a:rPr lang="en-GB" sz="2000" dirty="0">
                <a:latin typeface="Century Schoolbook"/>
                <a:cs typeface="Calibri"/>
              </a:rPr>
              <a:t>Native Americans are more likely to be homeless compared to other ethnic/racial groups. Though it is difficult for the US Census Bureau and homelessness service systems to count them accurately, statistics show that they face very significant challenges.</a:t>
            </a:r>
          </a:p>
          <a:p>
            <a:endParaRPr lang="en-GB" sz="2000" dirty="0">
              <a:latin typeface="Century Schoolbook"/>
              <a:cs typeface="Calibri"/>
            </a:endParaRPr>
          </a:p>
        </p:txBody>
      </p:sp>
    </p:spTree>
    <p:extLst>
      <p:ext uri="{BB962C8B-B14F-4D97-AF65-F5344CB8AC3E}">
        <p14:creationId xmlns:p14="http://schemas.microsoft.com/office/powerpoint/2010/main" val="1497674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Background</a:t>
            </a:r>
            <a:r>
              <a:rPr lang="en-GB" dirty="0"/>
              <a:t> </a:t>
            </a:r>
            <a:r>
              <a:rPr lang="en-GB" dirty="0">
                <a:latin typeface="Century Schoolbook"/>
              </a:rPr>
              <a:t>of the Problem</a:t>
            </a:r>
            <a:endParaRPr lang="en-GB">
              <a:latin typeface="Century Schoolbook"/>
              <a:cs typeface="Calibri Light"/>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rPr>
              <a:t>The major factor that influence the growth of homelessness is the unavailability of affordable housing.</a:t>
            </a:r>
          </a:p>
          <a:p>
            <a:r>
              <a:rPr lang="en-GB" sz="2000" dirty="0">
                <a:latin typeface="Century Schoolbook"/>
              </a:rPr>
              <a:t>Currently, the nation is facing one of the most severe crises of lack of affordable housing, with those living in poverty being the most affected.</a:t>
            </a:r>
          </a:p>
          <a:p>
            <a:r>
              <a:rPr lang="en-GB" sz="2000" dirty="0">
                <a:latin typeface="Century Schoolbook"/>
              </a:rPr>
              <a:t>Since the mid-1980s, low cost housing supply has significantly diminished. Rent amounts have risen and the lower-income people have experienced a slow or non-</a:t>
            </a:r>
            <a:r>
              <a:rPr lang="en-GB" sz="2000">
                <a:latin typeface="Century Schoolbook"/>
              </a:rPr>
              <a:t>existent growth in their wages </a:t>
            </a:r>
            <a:r>
              <a:rPr lang="en-GB" sz="2000">
                <a:latin typeface="Century Schoolbook"/>
                <a:ea typeface="+mn-lt"/>
                <a:cs typeface="+mn-lt"/>
              </a:rPr>
              <a:t>("State of homelessness: 2020 edition," 2020).</a:t>
            </a:r>
          </a:p>
          <a:p>
            <a:r>
              <a:rPr lang="en-GB" sz="2000" dirty="0">
                <a:latin typeface="Century Schoolbook"/>
              </a:rPr>
              <a:t>Today, nearly 8 million households in which have extremely low incomes, pay at least half of their incomes to housing. This puts them at a risk of housing instability therefore leading to homelessness.</a:t>
            </a:r>
          </a:p>
        </p:txBody>
      </p:sp>
    </p:spTree>
    <p:extLst>
      <p:ext uri="{BB962C8B-B14F-4D97-AF65-F5344CB8AC3E}">
        <p14:creationId xmlns:p14="http://schemas.microsoft.com/office/powerpoint/2010/main" val="384789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Effects on Public health</a:t>
            </a:r>
          </a:p>
        </p:txBody>
      </p:sp>
      <p:sp>
        <p:nvSpPr>
          <p:cNvPr id="3" name="Content Placeholder 2"/>
          <p:cNvSpPr>
            <a:spLocks noGrp="1"/>
          </p:cNvSpPr>
          <p:nvPr>
            <p:ph idx="1"/>
          </p:nvPr>
        </p:nvSpPr>
        <p:spPr>
          <a:xfrm>
            <a:off x="919843" y="1689554"/>
            <a:ext cx="10515600" cy="4351338"/>
          </a:xfrm>
        </p:spPr>
        <p:txBody>
          <a:bodyPr vert="horz" lIns="91440" tIns="45720" rIns="91440" bIns="45720" rtlCol="0" anchor="t">
            <a:normAutofit/>
          </a:bodyPr>
          <a:lstStyle/>
          <a:p>
            <a:r>
              <a:rPr lang="en-GB" sz="2000" dirty="0">
                <a:latin typeface="Century Schoolbook"/>
              </a:rPr>
              <a:t>Despite long-term disabling conditions, or health crises leading to homelessness, homelessness itself can cause certain medical conditions.</a:t>
            </a:r>
          </a:p>
          <a:p>
            <a:r>
              <a:rPr lang="en-GB" sz="2000" dirty="0">
                <a:latin typeface="Century Schoolbook"/>
              </a:rPr>
              <a:t>According to statistics provided by the Department of Housing and Urban Development, people in shelters are more than twice as likely to experience health </a:t>
            </a:r>
            <a:r>
              <a:rPr lang="en-GB" sz="2000">
                <a:latin typeface="Century Schoolbook"/>
              </a:rPr>
              <a:t>problems it diffiult for the public health to cater to all of them</a:t>
            </a:r>
            <a:r>
              <a:rPr lang="en-GB" sz="2000" dirty="0">
                <a:latin typeface="Century Schoolbook"/>
              </a:rPr>
              <a:t>.</a:t>
            </a:r>
          </a:p>
          <a:p>
            <a:r>
              <a:rPr lang="en-GB" sz="2000" dirty="0">
                <a:latin typeface="Century Schoolbook"/>
              </a:rPr>
              <a:t>Conditions such as HIV/AIDS, diabetes and heart disease are more prevalent among </a:t>
            </a:r>
            <a:r>
              <a:rPr lang="en-GB" sz="2000">
                <a:latin typeface="Century Schoolbook"/>
              </a:rPr>
              <a:t>the homeless, sometimes 3 to 6 times higher than the other population </a:t>
            </a:r>
            <a:r>
              <a:rPr lang="en-GB" sz="2000">
                <a:latin typeface="Century Schoolbook"/>
                <a:ea typeface="+mn-lt"/>
                <a:cs typeface="+mn-lt"/>
              </a:rPr>
              <a:t>("Health," 2019).</a:t>
            </a:r>
          </a:p>
          <a:p>
            <a:r>
              <a:rPr lang="en-GB" sz="2000" dirty="0">
                <a:latin typeface="Century Schoolbook"/>
              </a:rPr>
              <a:t>Homeless people abusing substances and with mental health conditions are more likely to have life threatening illnesses and live in very poor and dangerous conditions.</a:t>
            </a:r>
          </a:p>
        </p:txBody>
      </p:sp>
    </p:spTree>
    <p:extLst>
      <p:ext uri="{BB962C8B-B14F-4D97-AF65-F5344CB8AC3E}">
        <p14:creationId xmlns:p14="http://schemas.microsoft.com/office/powerpoint/2010/main" val="3525594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Cultural background of Homeless Population</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rPr>
              <a:t>Native Americans and Pacific Islanders are the majority of the homeless people in America compared to other ethnic/racial groups.</a:t>
            </a:r>
            <a:endParaRPr lang="en-GB" dirty="0">
              <a:latin typeface="Calibri" panose="020F0502020204030204"/>
              <a:cs typeface="Calibri" panose="020F0502020204030204"/>
            </a:endParaRPr>
          </a:p>
          <a:p>
            <a:r>
              <a:rPr lang="en-GB" sz="2000" dirty="0">
                <a:latin typeface="Century Schoolbook"/>
              </a:rPr>
              <a:t>Compared to the national average of 17 out of 10,000 people experiencing homelessness, 160 Native Americans and Pacific Islanders out of 10,000 of the whole population experience homelessness</a:t>
            </a:r>
            <a:r>
              <a:rPr lang="en-GB" sz="2000" dirty="0">
                <a:latin typeface="Century Schoolbook"/>
                <a:ea typeface="+mn-lt"/>
                <a:cs typeface="+mn-lt"/>
              </a:rPr>
              <a:t> ("State of homelessness: 2020 edition," 2020)</a:t>
            </a:r>
            <a:r>
              <a:rPr lang="en-GB" sz="2000" dirty="0">
                <a:ea typeface="+mn-lt"/>
                <a:cs typeface="+mn-lt"/>
              </a:rPr>
              <a:t>.</a:t>
            </a:r>
          </a:p>
          <a:p>
            <a:r>
              <a:rPr lang="en-GB" sz="2000" dirty="0">
                <a:latin typeface="Century Schoolbook"/>
                <a:cs typeface="Calibri"/>
              </a:rPr>
              <a:t>Hispanics/Latins, multiracial Americans and black Americans are far more likely to be homeless compared to white Americans and the national average Americans. </a:t>
            </a:r>
          </a:p>
          <a:p>
            <a:r>
              <a:rPr lang="en-GB" sz="2000" dirty="0">
                <a:latin typeface="Century Schoolbook"/>
                <a:cs typeface="Calibri"/>
              </a:rPr>
              <a:t>The 2019 data collected indicates that 225,735 black Americans were homeless, 124,615 Hispanic/Latins in America were homeless and 36,868 multiracial Americans were homeless ("State of homelessness: 2020 edition," 2020).</a:t>
            </a:r>
          </a:p>
          <a:p>
            <a:endParaRPr lang="en-GB" sz="2000" dirty="0">
              <a:latin typeface="Calibri"/>
              <a:cs typeface="Calibri"/>
            </a:endParaRPr>
          </a:p>
        </p:txBody>
      </p:sp>
    </p:spTree>
    <p:extLst>
      <p:ext uri="{BB962C8B-B14F-4D97-AF65-F5344CB8AC3E}">
        <p14:creationId xmlns:p14="http://schemas.microsoft.com/office/powerpoint/2010/main" val="1347303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 Psychosocial concerns and norms of the population</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rPr>
              <a:t>More than 10 percent of the people who seek mental health or substance abuse treatment in the public health system are homeless.</a:t>
            </a:r>
            <a:endParaRPr lang="en-GB" dirty="0">
              <a:latin typeface="Calibri"/>
              <a:cs typeface="Calibri"/>
            </a:endParaRPr>
          </a:p>
          <a:p>
            <a:r>
              <a:rPr lang="en-GB" sz="2000" dirty="0">
                <a:latin typeface="Century Schoolbook"/>
                <a:cs typeface="Calibri"/>
              </a:rPr>
              <a:t>Opioid abuse has risen to now becoming a national crisis as the number of homeless people abusing heroin and prescription drugs has risen. The rate of deaths caused by </a:t>
            </a:r>
            <a:r>
              <a:rPr lang="en-GB" sz="2000">
                <a:latin typeface="Century Schoolbook"/>
                <a:cs typeface="Calibri"/>
              </a:rPr>
              <a:t>overdose of these substances has tripled since 2000 </a:t>
            </a:r>
            <a:r>
              <a:rPr lang="en-GB" sz="2000">
                <a:latin typeface="Century Schoolbook"/>
                <a:ea typeface="+mn-lt"/>
                <a:cs typeface="+mn-lt"/>
              </a:rPr>
              <a:t>("Health," 2019)</a:t>
            </a:r>
            <a:r>
              <a:rPr lang="en-GB" sz="2000">
                <a:latin typeface="Century Schoolbook"/>
                <a:cs typeface="Calibri"/>
              </a:rPr>
              <a:t>.</a:t>
            </a:r>
          </a:p>
          <a:p>
            <a:r>
              <a:rPr lang="en-GB" sz="2000" dirty="0">
                <a:latin typeface="Century Schoolbook"/>
                <a:cs typeface="Calibri"/>
              </a:rPr>
              <a:t>Conditions such as depression, anxiety, sexual abuse and violence have risen to the socioeconomic instability of homeless people. </a:t>
            </a:r>
          </a:p>
          <a:p>
            <a:r>
              <a:rPr lang="en-GB" sz="2000" dirty="0">
                <a:latin typeface="Century Schoolbook"/>
                <a:ea typeface="+mn-lt"/>
                <a:cs typeface="+mn-lt"/>
              </a:rPr>
              <a:t>Substance use disorders are prevalent among the homeless, and substance abuse and overdose greatly impact homeless people.</a:t>
            </a:r>
            <a:r>
              <a:rPr lang="en-GB" sz="2000" dirty="0">
                <a:latin typeface="Century Schoolbook"/>
                <a:cs typeface="Calibri"/>
              </a:rPr>
              <a:t> The homeless substance abusers see drugs as a way of escaping their reality.</a:t>
            </a:r>
          </a:p>
          <a:p>
            <a:endParaRPr lang="en-GB" sz="2000" dirty="0">
              <a:latin typeface="Century Schoolbook"/>
              <a:cs typeface="Calibri"/>
            </a:endParaRPr>
          </a:p>
        </p:txBody>
      </p:sp>
    </p:spTree>
    <p:extLst>
      <p:ext uri="{BB962C8B-B14F-4D97-AF65-F5344CB8AC3E}">
        <p14:creationId xmlns:p14="http://schemas.microsoft.com/office/powerpoint/2010/main" val="19589320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16</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Ion</vt:lpstr>
      <vt:lpstr>The Homeless Community Population</vt:lpstr>
      <vt:lpstr>Introduction</vt:lpstr>
      <vt:lpstr>Population Chosen</vt:lpstr>
      <vt:lpstr>Description of the Population</vt:lpstr>
      <vt:lpstr>Current Demographics</vt:lpstr>
      <vt:lpstr>Background of the Problem</vt:lpstr>
      <vt:lpstr>Effects on Public health</vt:lpstr>
      <vt:lpstr>Cultural background of Homeless Population</vt:lpstr>
      <vt:lpstr> Psychosocial concerns and norms of the population</vt:lpstr>
      <vt:lpstr>Economic concerns of the population</vt:lpstr>
      <vt:lpstr>Specific health concerns of the population</vt:lpstr>
      <vt:lpstr>Prevention and control of health concerns and risk factors</vt:lpstr>
      <vt:lpstr>Role of the public health nurse in caring for vulnerable populations</vt:lpstr>
      <vt:lpstr>Core functions of public health in caring for the homeless population</vt:lpstr>
      <vt:lpstr>Three local agencies/facilities delivering services to the target population</vt:lpstr>
      <vt:lpstr>Accessibility and service rendered </vt:lpstr>
      <vt:lpstr>Additional resources needed in the community </vt:lpstr>
      <vt:lpstr>Conclusion</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Hp</dc:title>
  <dc:creator>user</dc:creator>
  <cp:revision>1274</cp:revision>
  <dcterms:created xsi:type="dcterms:W3CDTF">2021-02-21T06:10:48Z</dcterms:created>
  <dcterms:modified xsi:type="dcterms:W3CDTF">2021-02-21T16:11:05Z</dcterms:modified>
</cp:coreProperties>
</file>